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40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69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3474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379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6797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645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197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11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42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0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65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61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872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652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30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858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2A535-C5D5-4EB0-A797-097AD51F7FD4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477EB4-66FE-4025-B1DA-938B8CB02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17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6" y="689317"/>
            <a:ext cx="9395395" cy="2011680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Информационных систем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Теория информационных процессов и систем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 ИСИТ  - 1 курс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2405575"/>
            <a:ext cx="9831493" cy="3840480"/>
          </a:xfrm>
        </p:spPr>
        <p:txBody>
          <a:bodyPr>
            <a:normAutofit/>
          </a:bodyPr>
          <a:lstStyle/>
          <a:p>
            <a:pPr algn="just"/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занятие № 2</a:t>
            </a:r>
          </a:p>
          <a:p>
            <a:pPr algn="just"/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 системного анализа. Методы и принципы системного 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исследования.</a:t>
            </a:r>
          </a:p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г. Ставрополь , 2021 г.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814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1. Цель работы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10056315" cy="388077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1. Цель работы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осуществлять классификацию систем по различным признакам, понять ее необходимость и предназначение в процессе реализации системного подхода. Научиться определять цели системы. Получить практические навыки в использовании методов исследования систем.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69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615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2. Порядок выполнения работы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95755"/>
            <a:ext cx="8596668" cy="484560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marL="0" lvl="0" indent="0">
              <a:buNone/>
            </a:pPr>
            <a:r>
              <a:rPr lang="ru-RU" dirty="0"/>
              <a:t>Выбрать одну техническую и одну социально-экономическую систему из раздела 6 согласно своему варианту (можно свой вариант). </a:t>
            </a:r>
          </a:p>
          <a:p>
            <a:pPr marL="0" lvl="0" indent="0">
              <a:buNone/>
            </a:pPr>
            <a:r>
              <a:rPr lang="ru-RU" dirty="0" smtClean="0"/>
              <a:t>Классифицировать </a:t>
            </a:r>
            <a:r>
              <a:rPr lang="ru-RU" dirty="0"/>
              <a:t>выбранные системы по различным признакам. Результат классификации занести в следующую таблицу 1.1.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41013"/>
              </p:ext>
            </p:extLst>
          </p:nvPr>
        </p:nvGraphicFramePr>
        <p:xfrm>
          <a:off x="1441316" y="3507264"/>
          <a:ext cx="7604209" cy="822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749">
                  <a:extLst>
                    <a:ext uri="{9D8B030D-6E8A-4147-A177-3AD203B41FA5}">
                      <a16:colId xmlns:a16="http://schemas.microsoft.com/office/drawing/2014/main" val="2040601518"/>
                    </a:ext>
                  </a:extLst>
                </a:gridCol>
                <a:gridCol w="2341198">
                  <a:extLst>
                    <a:ext uri="{9D8B030D-6E8A-4147-A177-3AD203B41FA5}">
                      <a16:colId xmlns:a16="http://schemas.microsoft.com/office/drawing/2014/main" val="3848015816"/>
                    </a:ext>
                  </a:extLst>
                </a:gridCol>
                <a:gridCol w="1985334">
                  <a:extLst>
                    <a:ext uri="{9D8B030D-6E8A-4147-A177-3AD203B41FA5}">
                      <a16:colId xmlns:a16="http://schemas.microsoft.com/office/drawing/2014/main" val="725431001"/>
                    </a:ext>
                  </a:extLst>
                </a:gridCol>
                <a:gridCol w="2359928">
                  <a:extLst>
                    <a:ext uri="{9D8B030D-6E8A-4147-A177-3AD203B41FA5}">
                      <a16:colId xmlns:a16="http://schemas.microsoft.com/office/drawing/2014/main" val="719863776"/>
                    </a:ext>
                  </a:extLst>
                </a:gridCol>
              </a:tblGrid>
              <a:tr h="207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№пп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Признак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08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Тип объекта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Обоснование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304245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классификации: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08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 признаку: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принадлежности: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6733394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168024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5384112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50073" y="3105368"/>
            <a:ext cx="1798039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Таблица 1.1 – Классификация систем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8638" y="4462620"/>
            <a:ext cx="11043139" cy="2534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5100" indent="449580" algn="just">
              <a:lnSpc>
                <a:spcPct val="98000"/>
              </a:lnSpc>
              <a:spcAft>
                <a:spcPts val="0"/>
              </a:spcAft>
            </a:pP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Замечание: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т.к. абсолютно замкнутых и строгих систем не существует, то в таблицу заносятся относительно замкнутые системы по отношению к материальным, информационным или энергетическим параметрам входа и выхода.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75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98000"/>
              </a:lnSpc>
              <a:spcAft>
                <a:spcPts val="0"/>
              </a:spcAft>
              <a:buFont typeface="+mj-lt"/>
              <a:buAutoNum type="arabicPeriod" startAt="3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Исследовать выбранные системы с помощью применения принципа «черного ящика», то есть определить по 6-7 входов и выходов систем и выделить из них по 3 наиболее существенных.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5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 startAt="3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Сформулировать развернутое определение цели системы.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6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97000"/>
              </a:lnSpc>
              <a:spcAft>
                <a:spcPts val="0"/>
              </a:spcAft>
              <a:buFont typeface="+mj-lt"/>
              <a:buAutoNum type="arabicPeriod" startAt="3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Составить и защитить отчет о лабораторной работе у преподавателя.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832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3. Содержание отчета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3. Содержание отчета</a:t>
            </a:r>
            <a:endParaRPr lang="ru-RU" dirty="0"/>
          </a:p>
          <a:p>
            <a:pPr lvl="0"/>
            <a:r>
              <a:rPr lang="ru-RU" dirty="0"/>
              <a:t>титульный лист;</a:t>
            </a:r>
          </a:p>
          <a:p>
            <a:pPr lvl="0"/>
            <a:r>
              <a:rPr lang="ru-RU" dirty="0"/>
              <a:t>наименование и цель работы;</a:t>
            </a:r>
          </a:p>
          <a:p>
            <a:pPr lvl="0"/>
            <a:r>
              <a:rPr lang="ru-RU" dirty="0"/>
              <a:t>задание на </a:t>
            </a:r>
            <a:r>
              <a:rPr lang="ru-RU" dirty="0" smtClean="0"/>
              <a:t>практическую работу согласно </a:t>
            </a:r>
            <a:r>
              <a:rPr lang="ru-RU" dirty="0"/>
              <a:t>варианту;</a:t>
            </a:r>
          </a:p>
          <a:p>
            <a:pPr lvl="0"/>
            <a:r>
              <a:rPr lang="ru-RU" dirty="0"/>
              <a:t>результаты выполнения работы.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2420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Дальнейшее действие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Изучить теорию представленную в файле практическая работа 2</a:t>
            </a:r>
          </a:p>
          <a:p>
            <a:pPr marL="0" indent="0">
              <a:buNone/>
            </a:pPr>
            <a:r>
              <a:rPr lang="ru-RU" dirty="0" smtClean="0"/>
              <a:t>2. Подготовить ответы на контрольные вопросы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27668" y="3116090"/>
            <a:ext cx="6096000" cy="19697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Что подразумевается под понятием «система»?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Какими свойствами обладают системы?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чем заключается системный подход?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Что подразумевается под управлением?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27668" y="4220220"/>
            <a:ext cx="6864640" cy="1605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 startAt="5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чем заключается закон необходимого разнообразия?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 startAt="5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 чем  различия  между  обратной  связью  и 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принципом  этой связи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 startAt="5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каких ситуациях используется принцип «черного ящика»?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 startAt="5"/>
              <a:tabLst>
                <a:tab pos="8509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чем заключается принцип моделирования?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54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548684" cy="6002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 обратной связи        дополнение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09823"/>
            <a:ext cx="8596668" cy="4831540"/>
          </a:xfrm>
        </p:spPr>
        <p:txBody>
          <a:bodyPr/>
          <a:lstStyle/>
          <a:p>
            <a:r>
              <a:rPr lang="ru-RU" b="1" dirty="0"/>
              <a:t>Принцип обратной связи</a:t>
            </a:r>
            <a:endParaRPr lang="ru-RU" dirty="0"/>
          </a:p>
          <a:p>
            <a:r>
              <a:rPr lang="ru-RU" dirty="0"/>
              <a:t> </a:t>
            </a:r>
            <a:r>
              <a:rPr lang="ru-RU" dirty="0" smtClean="0"/>
              <a:t>Этот </a:t>
            </a:r>
            <a:r>
              <a:rPr lang="ru-RU" dirty="0"/>
              <a:t>принцип Н. Винер назвал «душой» кибернетики. Принцип обратной связи следует отличать от самой обратной связи. Обратная связь подразумевает наличие канала для передачи информации (воздействия) от управляемого объекта (с его выходов) к управляющему. </a:t>
            </a:r>
            <a:r>
              <a:rPr lang="ru-RU" b="1" dirty="0"/>
              <a:t>Принцип обратной связи </a:t>
            </a:r>
            <a:r>
              <a:rPr lang="ru-RU" dirty="0"/>
              <a:t>есть принцип коррекции входных</a:t>
            </a:r>
            <a:r>
              <a:rPr lang="ru-RU" b="1" dirty="0"/>
              <a:t> </a:t>
            </a:r>
            <a:r>
              <a:rPr lang="ru-RU" dirty="0"/>
              <a:t>воздействий в процессе управления на основе информации о выходе управляемой системы. Управляемая система вместе с регулятором, корректирующим входные воздействия на основе использования информации о выходах, образуют замкнутый контур, который носит название </a:t>
            </a:r>
            <a:r>
              <a:rPr lang="ru-RU" b="1" dirty="0"/>
              <a:t>контура обратной связи</a:t>
            </a:r>
            <a:r>
              <a:rPr lang="ru-RU" dirty="0"/>
              <a:t> (рисунок 1.1).</a:t>
            </a:r>
          </a:p>
          <a:p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3630738" y="4557932"/>
            <a:ext cx="2689860" cy="1074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4652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моделирования   (дополнение)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91175"/>
            <a:ext cx="8596668" cy="4550187"/>
          </a:xfrm>
        </p:spPr>
        <p:txBody>
          <a:bodyPr>
            <a:normAutofit fontScale="25000" lnSpcReduction="20000"/>
          </a:bodyPr>
          <a:lstStyle/>
          <a:p>
            <a:pPr marL="279400" indent="0">
              <a:buNone/>
            </a:pPr>
            <a:r>
              <a:rPr lang="ru-RU" sz="8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 моделирования</a:t>
            </a:r>
            <a:endParaRPr lang="ru-RU" sz="8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55"/>
              </a:lnSpc>
              <a:buNone/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65100" marR="12700" indent="0" algn="just">
              <a:lnSpc>
                <a:spcPct val="98000"/>
              </a:lnSpc>
              <a:buNone/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Моделирование – создание модели. </a:t>
            </a:r>
            <a:r>
              <a:rPr lang="ru-RU" sz="8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Модель</a:t>
            </a: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представляет собой отображение каким-либо способом существенных характеристик, процессов и взаимосвязей реальных систем.</a:t>
            </a:r>
          </a:p>
          <a:p>
            <a:pPr>
              <a:lnSpc>
                <a:spcPts val="5"/>
              </a:lnSpc>
            </a:pPr>
            <a:endParaRPr lang="ru-RU" sz="8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9400" indent="0">
              <a:buNone/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основе моделирования лежит метод аналогий.</a:t>
            </a:r>
          </a:p>
          <a:p>
            <a:pPr marL="0" indent="0">
              <a:lnSpc>
                <a:spcPts val="65"/>
              </a:lnSpc>
              <a:buNone/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Аналогия – подобие, сходство предметов в каких-либо признаках, отношениях. Убедившись в аналогичности двух объектов, предполагают, что функции, свойства одного объекта присущи и другому объекту, для которых они установлены. </a:t>
            </a:r>
            <a:r>
              <a:rPr lang="ru-RU" sz="8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аналогий</a:t>
            </a: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состоит в том, что </a:t>
            </a:r>
            <a:r>
              <a:rPr lang="ru-RU" sz="8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изучается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 объект  –  модель,  а  выводы  переносятся  на  другой  –  оригинал.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Иначе говоря, аналогия – вывод от модели к оригиналу.</a:t>
            </a:r>
          </a:p>
          <a:p>
            <a:pPr marL="165100" marR="12700" indent="0" algn="just">
              <a:lnSpc>
                <a:spcPct val="98000"/>
              </a:lnSpc>
              <a:buNone/>
            </a:pPr>
            <a:endParaRPr lang="ru-RU" sz="8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000"/>
              </a:lnSpc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000"/>
              </a:lnSpc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000"/>
              </a:lnSpc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000"/>
              </a:lnSpc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000"/>
              </a:lnSpc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180"/>
              </a:lnSpc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  <a:p>
            <a:pPr>
              <a:lnSpc>
                <a:spcPts val="710"/>
              </a:lnSpc>
            </a:pP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65100"/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  объект  –  модель,  а  выводы  переносятся  на  другой  –  оригинал.</a:t>
            </a:r>
          </a:p>
          <a:p>
            <a:pPr marL="165100"/>
            <a:r>
              <a:rPr lang="ru-RU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Иначе говоря, аналогия – вывод от модели к оригиналу.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82547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210</Words>
  <Application>Microsoft Office PowerPoint</Application>
  <PresentationFormat>Широкоэкранный</PresentationFormat>
  <Paragraphs>87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Ставропольский государственный аграрный университет Кафедра Информационных систем Дисциплина: Теория информационных процессов и систем Специальность ИСИТ  - 1 курс </vt:lpstr>
      <vt:lpstr>1. Цель работы   </vt:lpstr>
      <vt:lpstr>2. Порядок выполнения работы </vt:lpstr>
      <vt:lpstr>3. Содержание отчета </vt:lpstr>
      <vt:lpstr>Дальнейшее действие</vt:lpstr>
      <vt:lpstr>Принцип обратной связи        дополнение</vt:lpstr>
      <vt:lpstr>Принцип моделирования   (дополнение)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Информационных систем Дисциплина: Теория информационных процессов и систем Специальность ИСИТ  - 1 курс </dc:title>
  <dc:creator>Александр</dc:creator>
  <cp:lastModifiedBy>Александр</cp:lastModifiedBy>
  <cp:revision>7</cp:revision>
  <dcterms:created xsi:type="dcterms:W3CDTF">2021-09-23T13:19:47Z</dcterms:created>
  <dcterms:modified xsi:type="dcterms:W3CDTF">2021-09-23T13:50:05Z</dcterms:modified>
</cp:coreProperties>
</file>